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87" r:id="rId2"/>
    <p:sldId id="257" r:id="rId3"/>
    <p:sldId id="301" r:id="rId4"/>
    <p:sldId id="326" r:id="rId5"/>
    <p:sldId id="327" r:id="rId6"/>
    <p:sldId id="328" r:id="rId7"/>
    <p:sldId id="334" r:id="rId8"/>
    <p:sldId id="303" r:id="rId9"/>
    <p:sldId id="330" r:id="rId10"/>
    <p:sldId id="331" r:id="rId11"/>
    <p:sldId id="332" r:id="rId12"/>
    <p:sldId id="33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68"/>
    <p:restoredTop sz="80458"/>
  </p:normalViewPr>
  <p:slideViewPr>
    <p:cSldViewPr snapToGrid="0" snapToObjects="1">
      <p:cViewPr varScale="1">
        <p:scale>
          <a:sx n="82" d="100"/>
          <a:sy n="82" d="100"/>
        </p:scale>
        <p:origin x="17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2616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EEAB3B-066C-EB4A-8E31-114D29BA0D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B52505-39BF-064B-A8E2-5F7596191E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A2339-3DCE-9B47-A3AC-546444814E1B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B00AA0-BA5E-F74B-87E3-A71E96874F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B1816-2EB1-F744-8512-87FC6B0901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392E5-4F84-1B42-A588-27EE5082F6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768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98920-1C33-884F-8168-F8F00F2913FF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4DD6F-6D02-7346-A463-080E877368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66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4DD6F-6D02-7346-A463-080E877368C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778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of all, what is a plugin? These are development tools and Most IDEs, such as Eclipse, are extensible through the use of plug-ins.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topic of this video aims to provide an explanation of plugins, in general. 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second topic looks at Eclipse’s MarketPlace and  how to acquire plugins.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last topic, I will demo the plugin windowbuilder, which you will be using in your first assignment for the course.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So, let’s get started.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4DD6F-6D02-7346-A463-080E877368C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414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" pitchFamily="2" charset="0"/>
              </a:rPr>
              <a:t>TIP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" pitchFamily="2" charset="0"/>
              </a:rPr>
              <a:t>Data is private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" pitchFamily="2" charset="0"/>
              </a:rPr>
              <a:t>Implementation is hidden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4DD6F-6D02-7346-A463-080E877368C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74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" pitchFamily="2" charset="0"/>
              </a:rPr>
              <a:t>TIP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" pitchFamily="2" charset="0"/>
              </a:rPr>
              <a:t>Data is private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" pitchFamily="2" charset="0"/>
              </a:rPr>
              <a:t>Implementation is hidden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4DD6F-6D02-7346-A463-080E877368C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74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0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60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4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6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57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3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53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0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57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44F02-DC25-DA42-BC33-25480307E694}" type="datetimeFigureOut">
              <a:rPr lang="en-US" smtClean="0"/>
              <a:t>9/4/22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60779-1573-1A4A-9536-36FA0C4D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7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6D6AA-3B89-3E46-B634-6855E54C5A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45646" y="3955659"/>
            <a:ext cx="3483937" cy="987816"/>
          </a:xfrm>
        </p:spPr>
        <p:txBody>
          <a:bodyPr anchor="b">
            <a:normAutofit fontScale="90000"/>
          </a:bodyPr>
          <a:lstStyle/>
          <a:p>
            <a:pPr algn="l"/>
            <a:br>
              <a:rPr lang="en-US" sz="3800" dirty="0"/>
            </a:br>
            <a:r>
              <a:rPr lang="en-US" sz="3800" dirty="0"/>
              <a:t>Software Engineering</a:t>
            </a:r>
            <a:br>
              <a:rPr lang="en-US" sz="3800" dirty="0"/>
            </a:br>
            <a:br>
              <a:rPr lang="en-US" sz="3800"/>
            </a:br>
            <a:r>
              <a:rPr lang="en-US" sz="3800"/>
              <a:t>OOP</a:t>
            </a:r>
            <a:br>
              <a:rPr lang="en-US" sz="3800"/>
            </a:br>
            <a:r>
              <a:rPr lang="en-US" sz="3800"/>
              <a:t>Tools </a:t>
            </a:r>
            <a:r>
              <a:rPr lang="en-US" sz="3800" dirty="0"/>
              <a:t>of the Trade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Plugins - Programs And Services Icon | Transparent PNG Download ...">
            <a:extLst>
              <a:ext uri="{FF2B5EF4-FFF2-40B4-BE49-F238E27FC236}">
                <a16:creationId xmlns:a16="http://schemas.microsoft.com/office/drawing/2014/main" id="{ACEE8796-1152-244F-AF17-B47D7E15D7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9" r="17693" b="1"/>
          <a:stretch/>
        </p:blipFill>
        <p:spPr bwMode="auto">
          <a:xfrm>
            <a:off x="20" y="10"/>
            <a:ext cx="4518095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6750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9AF15-A188-BD2C-C96A-E102E1B5E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Creating a launch icon for an application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9914E-9203-2949-798B-2C9064603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Running a Java app from command prompt or from IDE is only practical for programmers.  </a:t>
            </a:r>
          </a:p>
          <a:p>
            <a:r>
              <a:rPr lang="en-US" dirty="0"/>
              <a:t> Always create a Desktop  icon to launch a Java GUI App. </a:t>
            </a:r>
          </a:p>
          <a:p>
            <a:r>
              <a:rPr lang="en-US" dirty="0"/>
              <a:t>Use a “runnable JAR” file.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4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88DCC-0D41-2514-B856-D9EB0A2D9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Runnable JAR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DE409-94FA-6DE7-5248-6A9628C5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357688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JAR is an acronym that stands for Java Archive.  </a:t>
            </a:r>
          </a:p>
          <a:p>
            <a:r>
              <a:rPr lang="en-US" dirty="0"/>
              <a:t>A JAR is a packaged file that contains all the files that makeup a project.  This includes the compressed versions of .class files, audio files, image files or directories. </a:t>
            </a:r>
          </a:p>
          <a:p>
            <a:r>
              <a:rPr lang="en-US" dirty="0"/>
              <a:t>The runnable jar contains a MANIFEST.MF file, which defines the Main class to be executed when the JAR is run. ... With a runnable JAR, there is a manifest file that will hold that information so you can just type java -jar </a:t>
            </a:r>
            <a:r>
              <a:rPr lang="en-US" dirty="0" err="1"/>
              <a:t>myRunnable.jar</a:t>
            </a:r>
            <a:r>
              <a:rPr lang="en-US" dirty="0"/>
              <a:t> , or simply double click it.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E0A8C6-4E44-E3D0-AFAC-2BFCA6E937D1}"/>
              </a:ext>
            </a:extLst>
          </p:cNvPr>
          <p:cNvSpPr txBox="1"/>
          <p:nvPr/>
        </p:nvSpPr>
        <p:spPr>
          <a:xfrm>
            <a:off x="5929312" y="3433643"/>
            <a:ext cx="2886075" cy="1328023"/>
          </a:xfrm>
          <a:prstGeom prst="wedgeRoundRectCallout">
            <a:avLst>
              <a:gd name="adj1" fmla="val -109140"/>
              <a:gd name="adj2" fmla="val -5143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The .class files contain compiled Java code, which is executable by the Java Virtual Machine. </a:t>
            </a:r>
          </a:p>
        </p:txBody>
      </p:sp>
    </p:spTree>
    <p:extLst>
      <p:ext uri="{BB962C8B-B14F-4D97-AF65-F5344CB8AC3E}">
        <p14:creationId xmlns:p14="http://schemas.microsoft.com/office/powerpoint/2010/main" val="792776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88DCC-0D41-2514-B856-D9EB0A2D9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Creating a Runnable JAR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DE409-94FA-6DE7-5248-6A9628C5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5866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Step 1: </a:t>
            </a:r>
          </a:p>
          <a:p>
            <a:pPr marL="0" indent="0">
              <a:buNone/>
            </a:pPr>
            <a:r>
              <a:rPr lang="en-US" dirty="0"/>
              <a:t>       Implement and test the GUI application.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Step 2: </a:t>
            </a:r>
          </a:p>
          <a:p>
            <a:pPr marL="0" indent="0">
              <a:buNone/>
            </a:pPr>
            <a:r>
              <a:rPr lang="en-US" dirty="0"/>
              <a:t>       Export as a Java -&gt; Runnable JAR file.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7B35C6-2427-64AE-9993-E180A036E280}"/>
              </a:ext>
            </a:extLst>
          </p:cNvPr>
          <p:cNvSpPr txBox="1"/>
          <p:nvPr/>
        </p:nvSpPr>
        <p:spPr>
          <a:xfrm>
            <a:off x="5143500" y="5304630"/>
            <a:ext cx="2886075" cy="1021556"/>
          </a:xfrm>
          <a:prstGeom prst="wedgeRoundRectCallout">
            <a:avLst>
              <a:gd name="adj1" fmla="val -159635"/>
              <a:gd name="adj2" fmla="val -9339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Right-click the application and choose Export from the drop-down menu.</a:t>
            </a:r>
          </a:p>
        </p:txBody>
      </p:sp>
    </p:spTree>
    <p:extLst>
      <p:ext uri="{BB962C8B-B14F-4D97-AF65-F5344CB8AC3E}">
        <p14:creationId xmlns:p14="http://schemas.microsoft.com/office/powerpoint/2010/main" val="232491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656" y="0"/>
            <a:ext cx="7824687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1206" y="0"/>
            <a:ext cx="7441587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6546B7-1F0E-4141-87EC-9FF0A2B6F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360" y="365760"/>
            <a:ext cx="5677279" cy="12882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Topics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458FC3-E0C4-AD4A-B72A-51BDCDE481AE}"/>
              </a:ext>
            </a:extLst>
          </p:cNvPr>
          <p:cNvSpPr/>
          <p:nvPr/>
        </p:nvSpPr>
        <p:spPr>
          <a:xfrm>
            <a:off x="1624175" y="1956816"/>
            <a:ext cx="6860167" cy="40248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85763" indent="-228600" defTabSz="9144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157163" defTabSz="914400">
              <a:lnSpc>
                <a:spcPct val="90000"/>
              </a:lnSpc>
              <a:spcAft>
                <a:spcPts val="450"/>
              </a:spcAft>
            </a:pPr>
            <a:r>
              <a:rPr lang="en-US" sz="2100" dirty="0"/>
              <a:t>Practice Problem</a:t>
            </a:r>
          </a:p>
          <a:p>
            <a:pPr marL="385763" indent="-228600" defTabSz="9144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OOP Analysis Review</a:t>
            </a:r>
          </a:p>
          <a:p>
            <a:pPr marL="385763" indent="-228600" defTabSz="9144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2100" dirty="0" err="1"/>
              <a:t>WindowBuilder</a:t>
            </a:r>
            <a:br>
              <a:rPr lang="en-US" sz="2100" dirty="0"/>
            </a:b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574822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A76086-D6FE-C45E-7814-6325D3477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Create a GUI app.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397535-134D-705E-F5B9-2518FC3BA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987" y="1800467"/>
            <a:ext cx="5085525" cy="325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737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E4ED9-A9CB-22F5-6C36-8E31E0845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E5B18-F132-641A-A714-D8CC2E85A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OOP is Object-Oriented Programming.</a:t>
            </a:r>
          </a:p>
          <a:p>
            <a:endParaRPr lang="en-US" dirty="0"/>
          </a:p>
          <a:p>
            <a:r>
              <a:rPr lang="en-US" dirty="0"/>
              <a:t>OOP provides a natural way to divide an application into small reusable pieces, called objects. 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class</a:t>
            </a:r>
            <a:r>
              <a:rPr lang="en-US" dirty="0"/>
              <a:t> is a blueprint that defines objects of a certain kind.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700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F8620-E916-4409-F6B1-FBC40B236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9109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B7B02-03F0-EE69-ABBF-635DAEFD6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35726"/>
            <a:ext cx="7886699" cy="42062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Name the classes used for this application.</a:t>
            </a:r>
          </a:p>
        </p:txBody>
      </p:sp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040A672-0756-4D8C-92D8-CB45F8E1C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667" y="1863801"/>
            <a:ext cx="6938664" cy="444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6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F8620-E916-4409-F6B1-FBC40B236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9109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B7B02-03F0-EE69-ABBF-635DAEFD6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35726"/>
            <a:ext cx="7886699" cy="42062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Name the classes used for this application.</a:t>
            </a:r>
          </a:p>
        </p:txBody>
      </p:sp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040A672-0756-4D8C-92D8-CB45F8E1C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336" y="1868298"/>
            <a:ext cx="6938664" cy="4440746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01B2895-4F00-A983-314E-12F2A483FB63}"/>
              </a:ext>
            </a:extLst>
          </p:cNvPr>
          <p:cNvSpPr txBox="1">
            <a:spLocks/>
          </p:cNvSpPr>
          <p:nvPr/>
        </p:nvSpPr>
        <p:spPr>
          <a:xfrm>
            <a:off x="412946" y="4705162"/>
            <a:ext cx="1379445" cy="58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Fraction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A23E3E7-5CE5-0149-F47A-59106D9D550A}"/>
              </a:ext>
            </a:extLst>
          </p:cNvPr>
          <p:cNvSpPr txBox="1">
            <a:spLocks/>
          </p:cNvSpPr>
          <p:nvPr/>
        </p:nvSpPr>
        <p:spPr>
          <a:xfrm>
            <a:off x="0" y="2178259"/>
            <a:ext cx="2508997" cy="1505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err="1"/>
              <a:t>MyMain</a:t>
            </a:r>
            <a:r>
              <a:rPr lang="en-US" sz="2400" dirty="0"/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(User interface)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117DC88-49AF-BB28-53BB-E0CBB3A527EF}"/>
              </a:ext>
            </a:extLst>
          </p:cNvPr>
          <p:cNvCxnSpPr/>
          <p:nvPr/>
        </p:nvCxnSpPr>
        <p:spPr>
          <a:xfrm>
            <a:off x="2205336" y="2438400"/>
            <a:ext cx="1129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A690A9-E949-750A-58A3-61EE4D725020}"/>
              </a:ext>
            </a:extLst>
          </p:cNvPr>
          <p:cNvCxnSpPr>
            <a:cxnSpLocks/>
          </p:cNvCxnSpPr>
          <p:nvPr/>
        </p:nvCxnSpPr>
        <p:spPr>
          <a:xfrm flipV="1">
            <a:off x="1739172" y="3684002"/>
            <a:ext cx="3298993" cy="1192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FAF33A3-DD0C-52E6-E130-49208CACC36B}"/>
              </a:ext>
            </a:extLst>
          </p:cNvPr>
          <p:cNvCxnSpPr>
            <a:cxnSpLocks/>
          </p:cNvCxnSpPr>
          <p:nvPr/>
        </p:nvCxnSpPr>
        <p:spPr>
          <a:xfrm flipV="1">
            <a:off x="1792391" y="3917084"/>
            <a:ext cx="3227844" cy="95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3AC14D-E7F1-3D8F-6C82-0A601288E9B8}"/>
              </a:ext>
            </a:extLst>
          </p:cNvPr>
          <p:cNvCxnSpPr>
            <a:cxnSpLocks/>
          </p:cNvCxnSpPr>
          <p:nvPr/>
        </p:nvCxnSpPr>
        <p:spPr>
          <a:xfrm flipV="1">
            <a:off x="1792391" y="4580472"/>
            <a:ext cx="3245774" cy="296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42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lowchart: Document 26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631" y="0"/>
            <a:ext cx="2436019" cy="3400426"/>
          </a:xfrm>
          <a:prstGeom prst="flowChartDocument">
            <a:avLst/>
          </a:prstGeom>
          <a:solidFill>
            <a:srgbClr val="504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3F8620-E916-4409-F6B1-FBC40B236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1162"/>
            <a:ext cx="2130136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Structure for this App</a:t>
            </a:r>
          </a:p>
        </p:txBody>
      </p:sp>
      <p:pic>
        <p:nvPicPr>
          <p:cNvPr id="17" name="Picture 16" descr="Application&#10;&#10;Description automatically generated with medium confidence">
            <a:extLst>
              <a:ext uri="{FF2B5EF4-FFF2-40B4-BE49-F238E27FC236}">
                <a16:creationId xmlns:a16="http://schemas.microsoft.com/office/drawing/2014/main" id="{C92F3B9D-4FAB-3496-209C-AA21BEAB4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4697" y="1485474"/>
            <a:ext cx="5957427" cy="414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42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238AB3-67B4-0D41-A108-64397C940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984" y="728105"/>
            <a:ext cx="7372350" cy="5002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Design the Fraction Class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1"/>
            <a:ext cx="2521551" cy="2522848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C6654F2F-3168-036A-4803-7684AE05D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73" y="159542"/>
            <a:ext cx="1692466" cy="1137125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B74C90B-0D53-F13F-B638-EF3012DED35A}"/>
              </a:ext>
            </a:extLst>
          </p:cNvPr>
          <p:cNvSpPr txBox="1">
            <a:spLocks/>
          </p:cNvSpPr>
          <p:nvPr/>
        </p:nvSpPr>
        <p:spPr>
          <a:xfrm>
            <a:off x="1779307" y="1576705"/>
            <a:ext cx="5036909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en-US" dirty="0">
                <a:solidFill>
                  <a:schemeClr val="tx2"/>
                </a:solidFill>
              </a:rPr>
              <a:t>Data members</a:t>
            </a:r>
          </a:p>
          <a:p>
            <a:pPr marL="0"/>
            <a:r>
              <a:rPr lang="en-US" dirty="0">
                <a:solidFill>
                  <a:schemeClr val="tx2"/>
                </a:solidFill>
              </a:rPr>
              <a:t>Constructor(s)</a:t>
            </a:r>
          </a:p>
          <a:p>
            <a:pPr marL="0"/>
            <a:r>
              <a:rPr lang="en-US" dirty="0">
                <a:solidFill>
                  <a:schemeClr val="tx2"/>
                </a:solidFill>
              </a:rPr>
              <a:t>Setters &amp; Getters</a:t>
            </a:r>
          </a:p>
          <a:p>
            <a:pPr marL="0"/>
            <a:r>
              <a:rPr lang="en-US" dirty="0">
                <a:solidFill>
                  <a:schemeClr val="tx2"/>
                </a:solidFill>
              </a:rPr>
              <a:t>Additional functionality</a:t>
            </a:r>
          </a:p>
          <a:p>
            <a:pPr marL="0"/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7370569" y="5084569"/>
            <a:ext cx="2151670" cy="1395192"/>
            <a:chOff x="-305" y="-4155"/>
            <a:chExt cx="2514948" cy="2174333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3875714-4BD4-1F84-AB7D-285D3B2E4395}"/>
              </a:ext>
            </a:extLst>
          </p:cNvPr>
          <p:cNvSpPr txBox="1"/>
          <p:nvPr/>
        </p:nvSpPr>
        <p:spPr>
          <a:xfrm>
            <a:off x="1254990" y="5152632"/>
            <a:ext cx="4572000" cy="1123712"/>
          </a:xfrm>
          <a:prstGeom prst="wedgeRoundRectCallout">
            <a:avLst>
              <a:gd name="adj1" fmla="val -24326"/>
              <a:gd name="adj2" fmla="val -13657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Times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" pitchFamily="2" charset="0"/>
              </a:rPr>
              <a:t>Data is private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" pitchFamily="2" charset="0"/>
              </a:rPr>
              <a:t>Implementation is hidden</a:t>
            </a:r>
          </a:p>
        </p:txBody>
      </p:sp>
    </p:spTree>
    <p:extLst>
      <p:ext uri="{BB962C8B-B14F-4D97-AF65-F5344CB8AC3E}">
        <p14:creationId xmlns:p14="http://schemas.microsoft.com/office/powerpoint/2010/main" val="189493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238AB3-67B4-0D41-A108-64397C940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650" y="240549"/>
            <a:ext cx="7372350" cy="5002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Fraction Class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1"/>
            <a:ext cx="2521551" cy="2522848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C6654F2F-3168-036A-4803-7684AE05D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73" y="159542"/>
            <a:ext cx="1692466" cy="1137125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B74C90B-0D53-F13F-B638-EF3012DED35A}"/>
              </a:ext>
            </a:extLst>
          </p:cNvPr>
          <p:cNvSpPr txBox="1">
            <a:spLocks/>
          </p:cNvSpPr>
          <p:nvPr/>
        </p:nvSpPr>
        <p:spPr>
          <a:xfrm>
            <a:off x="3174912" y="1212211"/>
            <a:ext cx="5969087" cy="13655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private</a:t>
            </a:r>
            <a:r>
              <a:rPr lang="en-US" sz="2400" dirty="0"/>
              <a:t> Integer num</a:t>
            </a:r>
          </a:p>
          <a:p>
            <a:pPr marL="0" indent="0">
              <a:buNone/>
            </a:pPr>
            <a:r>
              <a:rPr lang="en-US" sz="2400" b="1" dirty="0"/>
              <a:t>private</a:t>
            </a:r>
            <a:r>
              <a:rPr lang="en-US" sz="2400" dirty="0"/>
              <a:t> Integer den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7370569" y="5084569"/>
            <a:ext cx="2151670" cy="1395192"/>
            <a:chOff x="-305" y="-4155"/>
            <a:chExt cx="2514948" cy="2174333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3875714-4BD4-1F84-AB7D-285D3B2E4395}"/>
              </a:ext>
            </a:extLst>
          </p:cNvPr>
          <p:cNvSpPr txBox="1"/>
          <p:nvPr/>
        </p:nvSpPr>
        <p:spPr>
          <a:xfrm>
            <a:off x="161015" y="1872982"/>
            <a:ext cx="2853111" cy="442674"/>
          </a:xfrm>
          <a:prstGeom prst="wedgeRoundRectCallout">
            <a:avLst>
              <a:gd name="adj1" fmla="val 54525"/>
              <a:gd name="adj2" fmla="val -3238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Data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7C02C-52FB-5732-F0AC-7ECE9E6B0AEC}"/>
              </a:ext>
            </a:extLst>
          </p:cNvPr>
          <p:cNvSpPr txBox="1">
            <a:spLocks/>
          </p:cNvSpPr>
          <p:nvPr/>
        </p:nvSpPr>
        <p:spPr>
          <a:xfrm>
            <a:off x="3174913" y="3520479"/>
            <a:ext cx="5966421" cy="1366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b="1" dirty="0"/>
              <a:t>public</a:t>
            </a:r>
            <a:r>
              <a:rPr lang="en-US" sz="2400" dirty="0"/>
              <a:t> Integer </a:t>
            </a:r>
            <a:r>
              <a:rPr lang="en-US" sz="2400" dirty="0" err="1"/>
              <a:t>getDen</a:t>
            </a:r>
            <a:r>
              <a:rPr lang="en-US" sz="2400" dirty="0"/>
              <a:t>() </a:t>
            </a:r>
          </a:p>
          <a:p>
            <a:pPr marL="0" indent="0">
              <a:buNone/>
            </a:pPr>
            <a:r>
              <a:rPr lang="en-US" sz="2400" b="1" dirty="0"/>
              <a:t>public</a:t>
            </a:r>
            <a:r>
              <a:rPr lang="en-US" sz="2400" dirty="0"/>
              <a:t> Integer </a:t>
            </a:r>
            <a:r>
              <a:rPr lang="en-US" sz="2400" dirty="0" err="1"/>
              <a:t>getNum</a:t>
            </a:r>
            <a:r>
              <a:rPr lang="en-US" sz="2400" dirty="0"/>
              <a:t>() </a:t>
            </a:r>
          </a:p>
          <a:p>
            <a:pPr marL="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62810C6-377D-592B-FEFC-50BD0C43E2C9}"/>
              </a:ext>
            </a:extLst>
          </p:cNvPr>
          <p:cNvSpPr txBox="1">
            <a:spLocks/>
          </p:cNvSpPr>
          <p:nvPr/>
        </p:nvSpPr>
        <p:spPr>
          <a:xfrm>
            <a:off x="3174912" y="4896073"/>
            <a:ext cx="5969088" cy="18381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public</a:t>
            </a:r>
            <a:r>
              <a:rPr lang="en-US" sz="2400" dirty="0"/>
              <a:t> String </a:t>
            </a:r>
            <a:r>
              <a:rPr lang="en-US" sz="2400" dirty="0" err="1"/>
              <a:t>toString</a:t>
            </a:r>
            <a:r>
              <a:rPr lang="en-US" sz="2400" dirty="0"/>
              <a:t>() </a:t>
            </a:r>
          </a:p>
          <a:p>
            <a:pPr marL="0" indent="0">
              <a:buNone/>
            </a:pPr>
            <a:r>
              <a:rPr lang="en-US" sz="2400" b="1" dirty="0"/>
              <a:t>public</a:t>
            </a:r>
            <a:r>
              <a:rPr lang="en-US" sz="2400" dirty="0"/>
              <a:t> void add (Fraction f)</a:t>
            </a:r>
          </a:p>
          <a:p>
            <a:pPr marL="0" indent="0">
              <a:buNone/>
            </a:pPr>
            <a:r>
              <a:rPr lang="en-US" sz="2400" b="1" dirty="0"/>
              <a:t>public</a:t>
            </a:r>
            <a:r>
              <a:rPr lang="en-US" sz="2400" dirty="0"/>
              <a:t> void reduce()</a:t>
            </a:r>
          </a:p>
          <a:p>
            <a:pPr marL="0" indent="0">
              <a:buNone/>
            </a:pPr>
            <a:r>
              <a:rPr lang="en-US" sz="2400" b="1" dirty="0"/>
              <a:t>public</a:t>
            </a:r>
            <a:r>
              <a:rPr lang="en-US" sz="2400" dirty="0"/>
              <a:t> Integer </a:t>
            </a:r>
            <a:r>
              <a:rPr lang="en-US" sz="2400" dirty="0" err="1"/>
              <a:t>getGCD</a:t>
            </a:r>
            <a:r>
              <a:rPr lang="en-US" sz="2400" dirty="0"/>
              <a:t>(Integer x, Integer y)</a:t>
            </a:r>
          </a:p>
          <a:p>
            <a:pPr marL="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93BA7C9-9564-F61E-A2AA-1A75D1CA031A}"/>
              </a:ext>
            </a:extLst>
          </p:cNvPr>
          <p:cNvSpPr txBox="1">
            <a:spLocks/>
          </p:cNvSpPr>
          <p:nvPr/>
        </p:nvSpPr>
        <p:spPr>
          <a:xfrm>
            <a:off x="3186213" y="2584621"/>
            <a:ext cx="5955121" cy="8485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public</a:t>
            </a:r>
            <a:r>
              <a:rPr lang="en-US" sz="2400" dirty="0"/>
              <a:t> Fraction(String str)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8A4634-9F37-B975-A80B-BC5D02679E49}"/>
              </a:ext>
            </a:extLst>
          </p:cNvPr>
          <p:cNvSpPr txBox="1"/>
          <p:nvPr/>
        </p:nvSpPr>
        <p:spPr>
          <a:xfrm>
            <a:off x="175529" y="2859954"/>
            <a:ext cx="2853111" cy="442674"/>
          </a:xfrm>
          <a:prstGeom prst="wedgeRoundRectCallout">
            <a:avLst>
              <a:gd name="adj1" fmla="val 54525"/>
              <a:gd name="adj2" fmla="val -3238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Constructor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D2CC90-85FC-B4F7-71FC-87207B67A1C9}"/>
              </a:ext>
            </a:extLst>
          </p:cNvPr>
          <p:cNvSpPr txBox="1"/>
          <p:nvPr/>
        </p:nvSpPr>
        <p:spPr>
          <a:xfrm>
            <a:off x="175529" y="4035611"/>
            <a:ext cx="2853111" cy="442674"/>
          </a:xfrm>
          <a:prstGeom prst="wedgeRoundRectCallout">
            <a:avLst>
              <a:gd name="adj1" fmla="val 54525"/>
              <a:gd name="adj2" fmla="val -3238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Getters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6DF4D7-7FB8-E2FE-4788-EF08C3A88155}"/>
              </a:ext>
            </a:extLst>
          </p:cNvPr>
          <p:cNvSpPr txBox="1"/>
          <p:nvPr/>
        </p:nvSpPr>
        <p:spPr>
          <a:xfrm>
            <a:off x="175529" y="5399954"/>
            <a:ext cx="2853111" cy="442674"/>
          </a:xfrm>
          <a:prstGeom prst="wedgeRoundRectCallout">
            <a:avLst>
              <a:gd name="adj1" fmla="val 54525"/>
              <a:gd name="adj2" fmla="val -3238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Functionality</a:t>
            </a:r>
          </a:p>
        </p:txBody>
      </p:sp>
    </p:spTree>
    <p:extLst>
      <p:ext uri="{BB962C8B-B14F-4D97-AF65-F5344CB8AC3E}">
        <p14:creationId xmlns:p14="http://schemas.microsoft.com/office/powerpoint/2010/main" val="968261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482</Words>
  <Application>Microsoft Macintosh PowerPoint</Application>
  <PresentationFormat>On-screen Show (4:3)</PresentationFormat>
  <Paragraphs>79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</vt:lpstr>
      <vt:lpstr>Office Theme</vt:lpstr>
      <vt:lpstr> Software Engineering  OOP Tools of the Trade</vt:lpstr>
      <vt:lpstr>Topics</vt:lpstr>
      <vt:lpstr>Create a GUI app.</vt:lpstr>
      <vt:lpstr>OOP Review</vt:lpstr>
      <vt:lpstr>Quiz</vt:lpstr>
      <vt:lpstr>Quiz</vt:lpstr>
      <vt:lpstr>Structure for this App</vt:lpstr>
      <vt:lpstr>Design the Fraction Class</vt:lpstr>
      <vt:lpstr>Fraction Class</vt:lpstr>
      <vt:lpstr>Creating a launch icon for an application </vt:lpstr>
      <vt:lpstr>What is a Runnable JAR File</vt:lpstr>
      <vt:lpstr>Creating a Runnable JAR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CS341 Software Engineering  Tools</dc:title>
  <dc:creator>Cornez, Trish</dc:creator>
  <cp:lastModifiedBy>Cornez, Trish</cp:lastModifiedBy>
  <cp:revision>40</cp:revision>
  <dcterms:created xsi:type="dcterms:W3CDTF">2020-08-12T16:20:15Z</dcterms:created>
  <dcterms:modified xsi:type="dcterms:W3CDTF">2022-09-05T13:35:41Z</dcterms:modified>
</cp:coreProperties>
</file>